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22" r:id="rId2"/>
    <p:sldId id="288" r:id="rId3"/>
    <p:sldId id="257" r:id="rId4"/>
    <p:sldId id="293" r:id="rId5"/>
    <p:sldId id="295" r:id="rId6"/>
    <p:sldId id="299" r:id="rId7"/>
    <p:sldId id="310" r:id="rId8"/>
    <p:sldId id="304" r:id="rId9"/>
    <p:sldId id="303" r:id="rId10"/>
    <p:sldId id="328" r:id="rId11"/>
    <p:sldId id="300" r:id="rId12"/>
    <p:sldId id="305" r:id="rId13"/>
    <p:sldId id="306" r:id="rId14"/>
    <p:sldId id="307" r:id="rId15"/>
    <p:sldId id="302" r:id="rId16"/>
    <p:sldId id="339" r:id="rId17"/>
    <p:sldId id="340" r:id="rId18"/>
    <p:sldId id="341" r:id="rId19"/>
    <p:sldId id="342" r:id="rId20"/>
    <p:sldId id="343" r:id="rId21"/>
    <p:sldId id="353" r:id="rId22"/>
    <p:sldId id="344" r:id="rId23"/>
    <p:sldId id="338" r:id="rId24"/>
    <p:sldId id="346" r:id="rId25"/>
    <p:sldId id="347" r:id="rId26"/>
    <p:sldId id="348" r:id="rId27"/>
    <p:sldId id="345" r:id="rId28"/>
    <p:sldId id="351" r:id="rId29"/>
    <p:sldId id="352" r:id="rId30"/>
    <p:sldId id="354" r:id="rId31"/>
    <p:sldId id="315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2B8D"/>
    <a:srgbClr val="612A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705" autoAdjust="0"/>
  </p:normalViewPr>
  <p:slideViewPr>
    <p:cSldViewPr>
      <p:cViewPr>
        <p:scale>
          <a:sx n="71" d="100"/>
          <a:sy n="71" d="100"/>
        </p:scale>
        <p:origin x="-1128" y="-7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DFA32-F88C-44FA-8038-C7DFBBB409F6}" type="datetimeFigureOut">
              <a:rPr lang="en-IN" smtClean="0"/>
              <a:t>07/04/2016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2F0603-E4A4-4324-BDDF-C43EEE03D11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75309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18290-806C-4386-8187-B1F63F4A91F8}" type="datetimeFigureOut">
              <a:rPr lang="en-IN" smtClean="0"/>
              <a:t>07/04/2016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2BFE1-CCCC-47BC-8B22-0191D748EF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63677700"/>
      </p:ext>
    </p:extLst>
  </p:cSld>
  <p:clrMapOvr>
    <a:masterClrMapping/>
  </p:clrMapOvr>
  <p:transition advClick="0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18290-806C-4386-8187-B1F63F4A91F8}" type="datetimeFigureOut">
              <a:rPr lang="en-IN" smtClean="0"/>
              <a:t>07/04/2016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2BFE1-CCCC-47BC-8B22-0191D748EF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59367231"/>
      </p:ext>
    </p:extLst>
  </p:cSld>
  <p:clrMapOvr>
    <a:masterClrMapping/>
  </p:clrMapOvr>
  <p:transition advClick="0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18290-806C-4386-8187-B1F63F4A91F8}" type="datetimeFigureOut">
              <a:rPr lang="en-IN" smtClean="0"/>
              <a:t>07/04/2016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2BFE1-CCCC-47BC-8B22-0191D748EF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76101404"/>
      </p:ext>
    </p:extLst>
  </p:cSld>
  <p:clrMapOvr>
    <a:masterClrMapping/>
  </p:clrMapOvr>
  <p:transition advClick="0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18290-806C-4386-8187-B1F63F4A91F8}" type="datetimeFigureOut">
              <a:rPr lang="en-IN" smtClean="0"/>
              <a:t>07/04/2016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2BFE1-CCCC-47BC-8B22-0191D748EF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68092307"/>
      </p:ext>
    </p:extLst>
  </p:cSld>
  <p:clrMapOvr>
    <a:masterClrMapping/>
  </p:clrMapOvr>
  <p:transition advClick="0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18290-806C-4386-8187-B1F63F4A91F8}" type="datetimeFigureOut">
              <a:rPr lang="en-IN" smtClean="0"/>
              <a:t>07/04/2016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2BFE1-CCCC-47BC-8B22-0191D748EF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92980801"/>
      </p:ext>
    </p:extLst>
  </p:cSld>
  <p:clrMapOvr>
    <a:masterClrMapping/>
  </p:clrMapOvr>
  <p:transition advClick="0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18290-806C-4386-8187-B1F63F4A91F8}" type="datetimeFigureOut">
              <a:rPr lang="en-IN" smtClean="0"/>
              <a:t>07/04/2016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2BFE1-CCCC-47BC-8B22-0191D748EF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0640220"/>
      </p:ext>
    </p:extLst>
  </p:cSld>
  <p:clrMapOvr>
    <a:masterClrMapping/>
  </p:clrMapOvr>
  <p:transition advClick="0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18290-806C-4386-8187-B1F63F4A91F8}" type="datetimeFigureOut">
              <a:rPr lang="en-IN" smtClean="0"/>
              <a:t>07/04/2016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2BFE1-CCCC-47BC-8B22-0191D748EF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98604962"/>
      </p:ext>
    </p:extLst>
  </p:cSld>
  <p:clrMapOvr>
    <a:masterClrMapping/>
  </p:clrMapOvr>
  <p:transition advClick="0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18290-806C-4386-8187-B1F63F4A91F8}" type="datetimeFigureOut">
              <a:rPr lang="en-IN" smtClean="0"/>
              <a:t>07/04/2016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2BFE1-CCCC-47BC-8B22-0191D748EF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81791294"/>
      </p:ext>
    </p:extLst>
  </p:cSld>
  <p:clrMapOvr>
    <a:masterClrMapping/>
  </p:clrMapOvr>
  <p:transition advClick="0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18290-806C-4386-8187-B1F63F4A91F8}" type="datetimeFigureOut">
              <a:rPr lang="en-IN" smtClean="0"/>
              <a:t>07/04/2016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2BFE1-CCCC-47BC-8B22-0191D748EF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62735303"/>
      </p:ext>
    </p:extLst>
  </p:cSld>
  <p:clrMapOvr>
    <a:masterClrMapping/>
  </p:clrMapOvr>
  <p:transition advClick="0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18290-806C-4386-8187-B1F63F4A91F8}" type="datetimeFigureOut">
              <a:rPr lang="en-IN" smtClean="0"/>
              <a:t>07/04/2016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2BFE1-CCCC-47BC-8B22-0191D748EF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81729100"/>
      </p:ext>
    </p:extLst>
  </p:cSld>
  <p:clrMapOvr>
    <a:masterClrMapping/>
  </p:clrMapOvr>
  <p:transition advClick="0"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18290-806C-4386-8187-B1F63F4A91F8}" type="datetimeFigureOut">
              <a:rPr lang="en-IN" smtClean="0"/>
              <a:t>07/04/2016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2BFE1-CCCC-47BC-8B22-0191D748EF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1962766"/>
      </p:ext>
    </p:extLst>
  </p:cSld>
  <p:clrMapOvr>
    <a:masterClrMapping/>
  </p:clrMapOvr>
  <p:transition advClick="0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18290-806C-4386-8187-B1F63F4A91F8}" type="datetimeFigureOut">
              <a:rPr lang="en-IN" smtClean="0"/>
              <a:t>07/04/2016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2BFE1-CCCC-47BC-8B22-0191D748EF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65325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yatt_new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6376" y="5589240"/>
            <a:ext cx="487363" cy="487363"/>
          </a:xfrm>
          <a:prstGeom prst="rect">
            <a:avLst/>
          </a:prstGeom>
        </p:spPr>
      </p:pic>
      <p:pic>
        <p:nvPicPr>
          <p:cNvPr id="4" name="Picture 3" descr="HR_11.8_PowerPoints_cover_Aubergine-0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83968" y="3111351"/>
            <a:ext cx="47089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HYATT REGENCY GURGAON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411425"/>
            <a:ext cx="1440160" cy="1788679"/>
          </a:xfrm>
          <a:prstGeom prst="rect">
            <a:avLst/>
          </a:prstGeom>
        </p:spPr>
      </p:pic>
      <p:pic>
        <p:nvPicPr>
          <p:cNvPr id="2" name="Hyatt-Regency.mp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821330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92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6364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1" b="416"/>
          <a:stretch/>
        </p:blipFill>
        <p:spPr>
          <a:xfrm>
            <a:off x="1331640" y="764704"/>
            <a:ext cx="6912768" cy="44782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1680" y="5282044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 smtClean="0">
                <a:latin typeface="Arial" pitchFamily="34" charset="0"/>
                <a:cs typeface="Arial" pitchFamily="34" charset="0"/>
              </a:rPr>
              <a:t>Layout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of Conferences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&amp;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Banquet facility</a:t>
            </a:r>
            <a:endParaRPr lang="en-IN" sz="1400" dirty="0">
              <a:latin typeface="Arial" pitchFamily="34" charset="0"/>
              <a:cs typeface="Arial" pitchFamily="34" charset="0"/>
            </a:endParaRPr>
          </a:p>
          <a:p>
            <a:r>
              <a:rPr lang="en-IN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IN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981802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625" y="332656"/>
            <a:ext cx="680578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1400" b="1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Regency Ballroom :</a:t>
            </a:r>
          </a:p>
          <a:p>
            <a:pPr algn="just"/>
            <a:endParaRPr lang="en-IN" sz="14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IN" sz="1400" dirty="0" smtClean="0">
                <a:latin typeface="Arial" pitchFamily="34" charset="0"/>
                <a:cs typeface="Arial" pitchFamily="34" charset="0"/>
              </a:rPr>
              <a:t>20,710 </a:t>
            </a:r>
            <a:r>
              <a:rPr lang="en-IN" sz="1400" dirty="0" err="1">
                <a:latin typeface="Arial" pitchFamily="34" charset="0"/>
                <a:cs typeface="Arial" pitchFamily="34" charset="0"/>
              </a:rPr>
              <a:t>sq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 feet with a clear ceiling height of 28 feet. It is pillar less and can be divided into 3 sound proof sections. It has two dedicated entrances and three flexible Pre-function areas. With state of the art technology, communication infrastructure and a dedicated cargo entrance, the Ballroom is ideal to host large conferences, weddings, conventions and exhibitions </a:t>
            </a:r>
          </a:p>
          <a:p>
            <a:pPr algn="just"/>
            <a:endParaRPr lang="en-IN" sz="1400" dirty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Arial" pitchFamily="34" charset="0"/>
              <a:buChar char="•"/>
            </a:pPr>
            <a:r>
              <a:rPr lang="en-IN" sz="1400" b="1" dirty="0" smtClean="0">
                <a:latin typeface="Arial" pitchFamily="34" charset="0"/>
                <a:cs typeface="Arial" pitchFamily="34" charset="0"/>
              </a:rPr>
              <a:t>Pillar-less 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Regency Ballroom (1,936 </a:t>
            </a:r>
            <a:r>
              <a:rPr lang="en-IN" sz="1400" b="1" dirty="0" err="1">
                <a:latin typeface="Arial" pitchFamily="34" charset="0"/>
                <a:cs typeface="Arial" pitchFamily="34" charset="0"/>
              </a:rPr>
              <a:t>sqm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/ 20,710 </a:t>
            </a:r>
            <a:r>
              <a:rPr lang="en-IN" sz="1400" b="1" dirty="0" err="1">
                <a:latin typeface="Arial" pitchFamily="34" charset="0"/>
                <a:cs typeface="Arial" pitchFamily="34" charset="0"/>
              </a:rPr>
              <a:t>sq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IN" sz="1400" b="1" dirty="0" err="1">
                <a:latin typeface="Arial" pitchFamily="34" charset="0"/>
                <a:cs typeface="Arial" pitchFamily="34" charset="0"/>
              </a:rPr>
              <a:t>ft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) which can accommodate  up to 3000 guests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 theatre style with a clear ceiling height of 28 ft. It is also divisible into 3 sound proof sections to cater to smaller events, like weddings, parties etc. </a:t>
            </a:r>
            <a:endParaRPr lang="en-IN" sz="14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IN" sz="1400" dirty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Arial" pitchFamily="34" charset="0"/>
              <a:buChar char="•"/>
            </a:pPr>
            <a:r>
              <a:rPr lang="en-IN" sz="1400" dirty="0" smtClean="0">
                <a:latin typeface="Arial" pitchFamily="34" charset="0"/>
                <a:cs typeface="Arial" pitchFamily="34" charset="0"/>
              </a:rPr>
              <a:t>Dedicated Pre-function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area </a:t>
            </a:r>
            <a:endParaRPr lang="en-IN" sz="14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IN" sz="1400" dirty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Arial" pitchFamily="34" charset="0"/>
              <a:buChar char="•"/>
            </a:pPr>
            <a:r>
              <a:rPr lang="en-IN" sz="1400" dirty="0">
                <a:latin typeface="Arial" pitchFamily="34" charset="0"/>
                <a:cs typeface="Arial" pitchFamily="34" charset="0"/>
              </a:rPr>
              <a:t>It is the only ballroom in the country to house an 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in-built Christie projector producing 35,000 lumens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(Highest Lumens offered in native HD). </a:t>
            </a:r>
            <a:endParaRPr lang="en-IN" sz="14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IN" sz="1400" dirty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Arial" pitchFamily="34" charset="0"/>
              <a:buChar char="•"/>
            </a:pPr>
            <a:r>
              <a:rPr lang="en-IN" sz="1400" dirty="0">
                <a:latin typeface="Arial" pitchFamily="34" charset="0"/>
                <a:cs typeface="Arial" pitchFamily="34" charset="0"/>
              </a:rPr>
              <a:t>There are 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144 inbuilt LED Par Cans and 8 Moving Heads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at the Regency Ballroom </a:t>
            </a:r>
          </a:p>
          <a:p>
            <a:pPr algn="just"/>
            <a:endParaRPr lang="en-IN" sz="1200" dirty="0">
              <a:latin typeface="Constantia" pitchFamily="18" charset="0"/>
            </a:endParaRPr>
          </a:p>
          <a:p>
            <a:pPr marL="285750" indent="-285750" algn="just">
              <a:buFont typeface="Wingdings" pitchFamily="2" charset="2"/>
              <a:buChar char="§"/>
            </a:pPr>
            <a:endParaRPr lang="en-IN" sz="1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66891" y="5360187"/>
            <a:ext cx="8009565" cy="1386000"/>
            <a:chOff x="-16158" y="5360187"/>
            <a:chExt cx="8009565" cy="1386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77" t="52940" r="51512" b="16426"/>
            <a:stretch/>
          </p:blipFill>
          <p:spPr>
            <a:xfrm>
              <a:off x="5994214" y="5360187"/>
              <a:ext cx="1999193" cy="1386000"/>
            </a:xfrm>
            <a:prstGeom prst="rect">
              <a:avLst/>
            </a:prstGeom>
          </p:spPr>
        </p:pic>
        <p:pic>
          <p:nvPicPr>
            <p:cNvPr id="9" name="Picture 2" descr="Regency Ballroom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2" r="1"/>
            <a:stretch/>
          </p:blipFill>
          <p:spPr bwMode="auto">
            <a:xfrm>
              <a:off x="2051720" y="5360187"/>
              <a:ext cx="3890840" cy="13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5" r="231" b="7366"/>
            <a:stretch/>
          </p:blipFill>
          <p:spPr>
            <a:xfrm>
              <a:off x="-16158" y="5362596"/>
              <a:ext cx="2016224" cy="13811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5974365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4"/>
          <a:stretch/>
        </p:blipFill>
        <p:spPr>
          <a:xfrm>
            <a:off x="484624" y="756257"/>
            <a:ext cx="8142026" cy="46484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1151" y="5498648"/>
            <a:ext cx="76912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>
                <a:latin typeface="Arial" pitchFamily="34" charset="0"/>
                <a:cs typeface="Arial" pitchFamily="34" charset="0"/>
              </a:rPr>
              <a:t>Events Pre-Function Area -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The pool side is connected to one of the Ballroom pre-function areas to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host gala dinners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by the pool.</a:t>
            </a:r>
          </a:p>
          <a:p>
            <a:r>
              <a:rPr lang="en-IN" sz="1400" i="1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7" name="Hyatt-Regency.mp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7115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6364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4" b="7195"/>
          <a:stretch/>
        </p:blipFill>
        <p:spPr>
          <a:xfrm>
            <a:off x="481152" y="758240"/>
            <a:ext cx="8145498" cy="46142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1151" y="5426060"/>
            <a:ext cx="72592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>
                <a:latin typeface="Arial" pitchFamily="34" charset="0"/>
                <a:cs typeface="Arial" pitchFamily="34" charset="0"/>
              </a:rPr>
              <a:t>Events Pre-Function Area -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Each section of the ballroom has its own pre-function area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and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separate entrance, in order to maintain the exclusivity of multiple events taking place simultaneously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. </a:t>
            </a:r>
            <a:r>
              <a:rPr lang="en-IN" sz="12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9"/>
          <a:stretch/>
        </p:blipFill>
        <p:spPr>
          <a:xfrm>
            <a:off x="481152" y="758240"/>
            <a:ext cx="8145498" cy="46142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91433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9"/>
          <a:stretch/>
        </p:blipFill>
        <p:spPr>
          <a:xfrm>
            <a:off x="481151" y="758240"/>
            <a:ext cx="8145499" cy="46022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1151" y="5425479"/>
            <a:ext cx="7547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>
                <a:latin typeface="Arial" pitchFamily="34" charset="0"/>
                <a:cs typeface="Arial" pitchFamily="34" charset="0"/>
              </a:rPr>
              <a:t>Events Pre-Function Area </a:t>
            </a:r>
            <a:r>
              <a:rPr lang="en-IN" sz="14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Dedicated entrance to provide an impactful sense of arrival </a:t>
            </a:r>
            <a:endParaRPr lang="en-IN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99271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127"/>
            <a:ext cx="9144793" cy="685859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0" y="2348880"/>
            <a:ext cx="4320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How we are specialized to handle your Events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3920" y="1301859"/>
            <a:ext cx="4320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632B8D"/>
                </a:solidFill>
                <a:latin typeface="Arial"/>
                <a:cs typeface="Arial"/>
              </a:rPr>
              <a:t>How we are specialized to handle your Events</a:t>
            </a:r>
            <a:endParaRPr lang="en-US" sz="2400" b="1" dirty="0">
              <a:solidFill>
                <a:srgbClr val="632B8D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568" y="3218200"/>
            <a:ext cx="61926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itchFamily="49" charset="0"/>
              <a:buChar char="o"/>
            </a:pPr>
            <a:r>
              <a:rPr lang="en-IN" sz="2000" b="1" dirty="0" smtClean="0">
                <a:solidFill>
                  <a:schemeClr val="accent4">
                    <a:lumMod val="75000"/>
                  </a:schemeClr>
                </a:solidFill>
              </a:rPr>
              <a:t>Medical Conferences/ Associations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en-IN" sz="2000" b="1" dirty="0" smtClean="0">
                <a:solidFill>
                  <a:schemeClr val="accent4">
                    <a:lumMod val="75000"/>
                  </a:schemeClr>
                </a:solidFill>
              </a:rPr>
              <a:t>Product launch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en-IN" sz="2000" b="1" dirty="0" smtClean="0">
                <a:solidFill>
                  <a:schemeClr val="accent4">
                    <a:lumMod val="75000"/>
                  </a:schemeClr>
                </a:solidFill>
              </a:rPr>
              <a:t>Exhibition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en-IN" sz="2000" b="1" dirty="0" smtClean="0">
                <a:solidFill>
                  <a:schemeClr val="accent4">
                    <a:lumMod val="75000"/>
                  </a:schemeClr>
                </a:solidFill>
              </a:rPr>
              <a:t>Incentive Group/ Annual Meet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en-IN" sz="2000" b="1" dirty="0" smtClean="0">
                <a:solidFill>
                  <a:schemeClr val="accent4">
                    <a:lumMod val="75000"/>
                  </a:schemeClr>
                </a:solidFill>
              </a:rPr>
              <a:t>Social functions</a:t>
            </a:r>
          </a:p>
          <a:p>
            <a:endParaRPr lang="en-IN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131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0" y="70067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Exhibition</a:t>
            </a:r>
            <a:endParaRPr lang="en-IN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G:\Events\HRG Images\02 Events at HRG\Market Segment\Corporate\Dealers Meet\SOTC - KUONI H\DSC_0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0122"/>
            <a:ext cx="8534400" cy="635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67400" y="128826"/>
            <a:ext cx="286488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chemeClr val="bg1"/>
                </a:solidFill>
              </a:rPr>
              <a:t>Exhibition</a:t>
            </a:r>
            <a:endParaRPr lang="en-US" sz="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43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2800" y="0"/>
            <a:ext cx="21336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Exhibition</a:t>
            </a:r>
            <a:endParaRPr lang="en-IN" sz="35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4526151\Desktop\Untit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1670"/>
            <a:ext cx="8610600" cy="616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50513" y="357426"/>
            <a:ext cx="286488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chemeClr val="bg1"/>
                </a:solidFill>
              </a:rPr>
              <a:t>Exhibition</a:t>
            </a:r>
            <a:endParaRPr lang="en-US" sz="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58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2800" y="0"/>
            <a:ext cx="21336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Exhibition</a:t>
            </a:r>
            <a:endParaRPr lang="en-IN" sz="35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\\10.86.237.206\GroupData$\Sales\Sales 2016\Association event Pictures &amp; Doc\Ballroom theatre sty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9942"/>
            <a:ext cx="8333358" cy="637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89588" y="152400"/>
            <a:ext cx="345851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chemeClr val="bg1"/>
                </a:solidFill>
              </a:rPr>
              <a:t>Conferences</a:t>
            </a:r>
            <a:endParaRPr lang="en-US" sz="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57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2800" y="0"/>
            <a:ext cx="21336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Exhibition</a:t>
            </a:r>
            <a:endParaRPr lang="en-IN" sz="35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\\10.86.237.206\GroupData$\Sales\Sales 2016\Association event Pictures &amp; Doc\Aegis Launch Event\Photos\_DSC92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7480"/>
            <a:ext cx="8568952" cy="620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90202" y="260648"/>
            <a:ext cx="345851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chemeClr val="bg1"/>
                </a:solidFill>
              </a:rPr>
              <a:t>Conferences</a:t>
            </a:r>
            <a:endParaRPr lang="en-US" sz="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40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40572"/>
            <a:ext cx="8186257" cy="46127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315813"/>
            <a:ext cx="61206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>
                <a:latin typeface="Arial" pitchFamily="34" charset="0"/>
                <a:cs typeface="Arial" pitchFamily="34" charset="0"/>
              </a:rPr>
              <a:t>The Largest Convention Hotel in Gurgaon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Located in the rapidly expanding business and residential city of Gurgaon in India’s National Capital Region (NCR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).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Hyatt Regency Gurgaon has the largest meetings and events space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and caters to large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multi-purpose MICE (meetings, incentives, conferences and exhibitions)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from across the country. </a:t>
            </a:r>
            <a:endParaRPr lang="en-IN" sz="14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en-IN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611513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4526151\Desktop\Untit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314325"/>
            <a:ext cx="8305800" cy="622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95800" y="152400"/>
            <a:ext cx="430297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chemeClr val="bg1"/>
                </a:solidFill>
              </a:rPr>
              <a:t>Product Launch</a:t>
            </a:r>
            <a:endParaRPr lang="en-US" sz="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88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5800" y="152400"/>
            <a:ext cx="430297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chemeClr val="bg1"/>
                </a:solidFill>
              </a:rPr>
              <a:t>Product Launch</a:t>
            </a:r>
            <a:endParaRPr lang="en-US" sz="50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G:\Sales\Sales 2015\HRG Images\HRG Images\02 Events at HRG\Corporate\RBR\AkzoNobel\New folder (2)\DSC_00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" y="260648"/>
            <a:ext cx="8732588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33522" y="190962"/>
            <a:ext cx="430297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chemeClr val="bg1"/>
                </a:solidFill>
              </a:rPr>
              <a:t>Product Launch</a:t>
            </a:r>
            <a:endParaRPr lang="en-US" sz="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12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4526151\Desktop\Untit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"/>
            <a:ext cx="88392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33522" y="46946"/>
            <a:ext cx="430297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chemeClr val="bg1"/>
                </a:solidFill>
              </a:rPr>
              <a:t>Product Launch</a:t>
            </a:r>
            <a:endParaRPr lang="en-US" sz="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03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508104" y="3090132"/>
            <a:ext cx="23762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Spiritual Events 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445455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508104" y="3090132"/>
            <a:ext cx="23762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Spiritual Events 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26" name="Picture 2" descr="C:\Users\4526151\Desktop\3609_1291073644241689_4263380088871943063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3"/>
            <a:ext cx="9144000" cy="331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302957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508104" y="3090132"/>
            <a:ext cx="23762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Spiritual Events 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050" name="Picture 2" descr="C:\Users\4526151\Desktop\12747478_1291073857575001_2238981751407584485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5"/>
            <a:ext cx="3870176" cy="639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4526151\Desktop\12814807_1297975553551498_4386018889834122238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1197"/>
            <a:ext cx="4608511" cy="240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Everyone\Pranic Healing Pictures\12688137_976041779150196_7043302514110503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54693"/>
            <a:ext cx="4608512" cy="377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965706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Everyone\Pranic Healing Pictures\12654186_976041839150190_66467202911290226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56984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98962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508104" y="3090132"/>
            <a:ext cx="22322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Medical Conferences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8565197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G:\Events\HRG Images\02 Events at HRG\Market Segment\Corporate\Association\National Insulin Summit_Diabed\IMG_20141213_1211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16632"/>
            <a:ext cx="8915400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678388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Sales\Sales 2016\Aiocon 2016 pictures\IMG_08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7" y="260648"/>
            <a:ext cx="8856983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207125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6"/>
          <a:stretch/>
        </p:blipFill>
        <p:spPr>
          <a:xfrm>
            <a:off x="493560" y="764704"/>
            <a:ext cx="8172712" cy="46085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9552" y="5425479"/>
            <a:ext cx="3802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IN" sz="1400" b="1" dirty="0">
                <a:latin typeface="Arial" pitchFamily="34" charset="0"/>
                <a:cs typeface="Arial" pitchFamily="34" charset="0"/>
              </a:rPr>
              <a:t>Hotel  Lobby -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Great place to meet &amp; greet.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68361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4815848"/>
              </p:ext>
            </p:extLst>
          </p:nvPr>
        </p:nvGraphicFramePr>
        <p:xfrm>
          <a:off x="431540" y="1052736"/>
          <a:ext cx="8280920" cy="5129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Acrobat Document" r:id="rId3" imgW="11372816" imgH="8048476" progId="AcroExch.Document.7">
                  <p:embed/>
                </p:oleObj>
              </mc:Choice>
              <mc:Fallback>
                <p:oleObj name="Acrobat Document" r:id="rId3" imgW="11372816" imgH="8048476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1540" y="1052736"/>
                        <a:ext cx="8280920" cy="51292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07704" y="436602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 smtClean="0">
                <a:latin typeface="Arial" pitchFamily="34" charset="0"/>
                <a:cs typeface="Arial" pitchFamily="34" charset="0"/>
              </a:rPr>
              <a:t>Stalls Layout during Medical conferences</a:t>
            </a:r>
            <a:endParaRPr lang="en-IN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48209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R_11.8_PowerPoints_insidepages__EXAMPLE_A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11560" y="4224450"/>
            <a:ext cx="3326368" cy="2282539"/>
            <a:chOff x="755576" y="4224450"/>
            <a:chExt cx="3326368" cy="2282539"/>
          </a:xfrm>
        </p:grpSpPr>
        <p:pic>
          <p:nvPicPr>
            <p:cNvPr id="7" name="Picture 4" descr="H:\simmi\Creatives\August\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3" t="66514" r="54325" b="8593"/>
            <a:stretch/>
          </p:blipFill>
          <p:spPr bwMode="auto">
            <a:xfrm>
              <a:off x="755576" y="4224450"/>
              <a:ext cx="3312864" cy="2282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H:\simmi\Creatives\August\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3" t="82580" r="54325" b="8593"/>
            <a:stretch/>
          </p:blipFill>
          <p:spPr bwMode="auto">
            <a:xfrm>
              <a:off x="769080" y="5695351"/>
              <a:ext cx="3312864" cy="809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4950040" y="3429000"/>
            <a:ext cx="1305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b="1" dirty="0" smtClean="0">
                <a:latin typeface="Cambria" pitchFamily="18" charset="0"/>
              </a:rPr>
              <a:t>Thank you</a:t>
            </a:r>
            <a:endParaRPr lang="en-IN" b="1" dirty="0">
              <a:latin typeface="Cambria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63349807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717078"/>
            <a:ext cx="4248472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 dirty="0">
                <a:latin typeface="Arial" pitchFamily="34" charset="0"/>
                <a:cs typeface="Arial" pitchFamily="34" charset="0"/>
              </a:rPr>
              <a:t>Location</a:t>
            </a:r>
          </a:p>
          <a:p>
            <a:pPr algn="just"/>
            <a:endParaRPr lang="en-IN" sz="1400" dirty="0">
              <a:latin typeface="Cambria" pitchFamily="18" charset="0"/>
            </a:endParaRPr>
          </a:p>
          <a:p>
            <a:pPr algn="just"/>
            <a:r>
              <a:rPr lang="en-IN" sz="1400" b="1" dirty="0">
                <a:latin typeface="Arial" pitchFamily="34" charset="0"/>
                <a:cs typeface="Arial" pitchFamily="34" charset="0"/>
              </a:rPr>
              <a:t>Strategically located off the Delhi-Jaipur National Highway 8, adjacent to the KM 42 Toll Plaza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. Hyatt Regency Gurgaon is the ideal hotel for business travellers to Gurgaon </a:t>
            </a:r>
          </a:p>
          <a:p>
            <a:pPr algn="just"/>
            <a:endParaRPr lang="en-IN" sz="1400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IN" sz="1400" dirty="0" smtClean="0">
                <a:latin typeface="Arial" pitchFamily="34" charset="0"/>
                <a:cs typeface="Arial" pitchFamily="34" charset="0"/>
              </a:rPr>
              <a:t>Easy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access from the National Highway 8, The hotel is conveniently located within thirty minutes from the Indira Gandhi International Airport and is just fifteen minutes drive from Gurgaon city centre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IN" sz="1400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IN" sz="1400" dirty="0" smtClean="0">
                <a:latin typeface="Arial" pitchFamily="34" charset="0"/>
                <a:cs typeface="Arial" pitchFamily="34" charset="0"/>
              </a:rPr>
              <a:t>Our urban, contemporary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hotel offers a 5 star luxury gateway to Gurgaon, dubbed as one of India’s “fastest growing commercial centres”. </a:t>
            </a:r>
            <a:endParaRPr lang="en-IN" sz="14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n-IN" sz="1400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IN" sz="1400" dirty="0" smtClean="0">
                <a:latin typeface="Arial" pitchFamily="34" charset="0"/>
                <a:cs typeface="Arial" pitchFamily="34" charset="0"/>
              </a:rPr>
              <a:t>Situated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in between the commercial hub and industrial zone of Gurgaon, Manesar &amp; Bhiwadi. </a:t>
            </a:r>
            <a:endParaRPr lang="en-IN" sz="14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n-IN" sz="1400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IN" sz="14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location of the property makes it an ideal base for tourists covering the entire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‘Golden Triangle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’ of Delhi, Agra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&amp; Jaipur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algn="just"/>
            <a:r>
              <a:rPr lang="en-IN" sz="1200" dirty="0">
                <a:latin typeface="Constantia" pitchFamily="18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" b="4745"/>
          <a:stretch/>
        </p:blipFill>
        <p:spPr bwMode="auto">
          <a:xfrm>
            <a:off x="4572000" y="620688"/>
            <a:ext cx="4204720" cy="54726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451262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624" y="476672"/>
            <a:ext cx="6631436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1400" b="1" dirty="0" smtClean="0">
                <a:latin typeface="Arial" pitchFamily="34" charset="0"/>
                <a:cs typeface="Arial" pitchFamily="34" charset="0"/>
              </a:rPr>
              <a:t>Spacious 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Rooms. Comfortable Stay.</a:t>
            </a:r>
          </a:p>
          <a:p>
            <a:pPr algn="just"/>
            <a:r>
              <a:rPr lang="en-IN" sz="1400" dirty="0" smtClean="0">
                <a:latin typeface="Arial" pitchFamily="34" charset="0"/>
                <a:cs typeface="Arial" pitchFamily="34" charset="0"/>
              </a:rPr>
              <a:t>451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well-appointed, spacious guestrooms (44 sq mts.)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including 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37 luxurious suites (starting from 88 sq mts.) are thoughtfully designed to contribute to the stylish &amp; comfortable ambience. </a:t>
            </a:r>
            <a:endParaRPr lang="en-IN" sz="14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IN" sz="14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IN" sz="1400" dirty="0" smtClean="0">
                <a:latin typeface="Arial" pitchFamily="34" charset="0"/>
                <a:cs typeface="Arial" pitchFamily="34" charset="0"/>
              </a:rPr>
              <a:t>Four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specially designated Regency Club floors for the club guests include a Regency Club Lounge which offers a complimentary buffet breakfast and evening cocktails. The Regency Club’s other services include private check-in and check-out facilities, limited access to a private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boardroom.</a:t>
            </a:r>
          </a:p>
          <a:p>
            <a:pPr algn="just"/>
            <a:endParaRPr lang="en-IN" sz="14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IN" sz="1400" b="1" dirty="0" smtClean="0">
                <a:latin typeface="Arial" pitchFamily="34" charset="0"/>
                <a:cs typeface="Arial" pitchFamily="34" charset="0"/>
              </a:rPr>
              <a:t>Room configuration includes : </a:t>
            </a:r>
          </a:p>
          <a:p>
            <a:pPr algn="just"/>
            <a:r>
              <a:rPr lang="en-IN" sz="1400" dirty="0">
                <a:latin typeface="Arial" pitchFamily="34" charset="0"/>
                <a:cs typeface="Arial" pitchFamily="34" charset="0"/>
              </a:rPr>
              <a:t>	</a:t>
            </a:r>
          </a:p>
          <a:p>
            <a:pPr indent="-285750" algn="just">
              <a:buFont typeface="Wingdings" pitchFamily="2" charset="2"/>
              <a:buChar char="§"/>
            </a:pPr>
            <a:r>
              <a:rPr lang="en-IN" sz="1400" dirty="0" smtClean="0">
                <a:latin typeface="Arial" pitchFamily="34" charset="0"/>
                <a:cs typeface="Arial" pitchFamily="34" charset="0"/>
              </a:rPr>
              <a:t>174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King Room Standard </a:t>
            </a:r>
          </a:p>
          <a:p>
            <a:pPr indent="-285750" algn="just">
              <a:buFont typeface="Wingdings" pitchFamily="2" charset="2"/>
              <a:buChar char="§"/>
            </a:pPr>
            <a:r>
              <a:rPr lang="en-IN" sz="1400" dirty="0">
                <a:latin typeface="Arial" pitchFamily="34" charset="0"/>
                <a:cs typeface="Arial" pitchFamily="34" charset="0"/>
              </a:rPr>
              <a:t>165 Twin Room Standard </a:t>
            </a:r>
          </a:p>
          <a:p>
            <a:pPr indent="-285750" algn="just">
              <a:buFont typeface="Wingdings" pitchFamily="2" charset="2"/>
              <a:buChar char="§"/>
            </a:pPr>
            <a:r>
              <a:rPr lang="en-IN" sz="1400" dirty="0">
                <a:latin typeface="Arial" pitchFamily="34" charset="0"/>
                <a:cs typeface="Arial" pitchFamily="34" charset="0"/>
              </a:rPr>
              <a:t>38 Club King Rooms </a:t>
            </a:r>
          </a:p>
          <a:p>
            <a:pPr indent="-285750" algn="just">
              <a:buFont typeface="Wingdings" pitchFamily="2" charset="2"/>
              <a:buChar char="§"/>
            </a:pPr>
            <a:r>
              <a:rPr lang="en-IN" sz="1400" dirty="0">
                <a:latin typeface="Arial" pitchFamily="34" charset="0"/>
                <a:cs typeface="Arial" pitchFamily="34" charset="0"/>
              </a:rPr>
              <a:t>37 Club Twin Rooms </a:t>
            </a:r>
          </a:p>
          <a:p>
            <a:pPr indent="-285750" algn="just">
              <a:buFont typeface="Wingdings" pitchFamily="2" charset="2"/>
              <a:buChar char="§"/>
            </a:pPr>
            <a:r>
              <a:rPr lang="en-IN" sz="1400" dirty="0">
                <a:latin typeface="Arial" pitchFamily="34" charset="0"/>
                <a:cs typeface="Arial" pitchFamily="34" charset="0"/>
              </a:rPr>
              <a:t>35 Regency King Suite </a:t>
            </a:r>
          </a:p>
          <a:p>
            <a:pPr indent="-285750" algn="just">
              <a:buFont typeface="Wingdings" pitchFamily="2" charset="2"/>
              <a:buChar char="§"/>
            </a:pPr>
            <a:r>
              <a:rPr lang="en-IN" sz="1400" dirty="0">
                <a:latin typeface="Arial" pitchFamily="34" charset="0"/>
                <a:cs typeface="Arial" pitchFamily="34" charset="0"/>
              </a:rPr>
              <a:t>01 Regency Executive Suite </a:t>
            </a:r>
          </a:p>
          <a:p>
            <a:pPr indent="-285750" algn="just">
              <a:buFont typeface="Wingdings" pitchFamily="2" charset="2"/>
              <a:buChar char="§"/>
            </a:pPr>
            <a:r>
              <a:rPr lang="en-IN" sz="1400" dirty="0">
                <a:latin typeface="Arial" pitchFamily="34" charset="0"/>
                <a:cs typeface="Arial" pitchFamily="34" charset="0"/>
              </a:rPr>
              <a:t>01 Presidential Suite </a:t>
            </a:r>
          </a:p>
          <a:p>
            <a:endParaRPr lang="en-IN" sz="1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41371" y="5386321"/>
            <a:ext cx="8035085" cy="1378800"/>
            <a:chOff x="0" y="5386321"/>
            <a:chExt cx="8035085" cy="13788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54"/>
            <a:stretch/>
          </p:blipFill>
          <p:spPr>
            <a:xfrm>
              <a:off x="4058984" y="5386330"/>
              <a:ext cx="1940917" cy="137879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95"/>
            <a:stretch/>
          </p:blipFill>
          <p:spPr>
            <a:xfrm>
              <a:off x="0" y="5386321"/>
              <a:ext cx="2010727" cy="13788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768"/>
            <a:stretch/>
          </p:blipFill>
          <p:spPr>
            <a:xfrm>
              <a:off x="2062595" y="5387567"/>
              <a:ext cx="1947796" cy="137755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71" b="41085"/>
            <a:stretch/>
          </p:blipFill>
          <p:spPr>
            <a:xfrm>
              <a:off x="6070725" y="5386321"/>
              <a:ext cx="1964360" cy="137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9732823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3176" y="365169"/>
            <a:ext cx="68632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1400" dirty="0" smtClean="0">
                <a:latin typeface="Arial" pitchFamily="34" charset="0"/>
                <a:cs typeface="Arial" pitchFamily="34" charset="0"/>
              </a:rPr>
              <a:t>Experience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a wide array of authentic Indian, Japanese, Mediterranean, Western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&amp; Asian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cuisines that take you to an unparalleled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gastronomical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treat through different restaurants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&amp; bars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at Hyatt Regency Gurgaon. </a:t>
            </a:r>
            <a:endParaRPr lang="en-IN" sz="14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IN" sz="1400" dirty="0">
                <a:latin typeface="Arial" pitchFamily="34" charset="0"/>
                <a:cs typeface="Arial" pitchFamily="34" charset="0"/>
              </a:rPr>
              <a:t>	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IN" sz="1400" b="1" dirty="0">
                <a:latin typeface="Arial" pitchFamily="34" charset="0"/>
                <a:cs typeface="Arial" pitchFamily="34" charset="0"/>
              </a:rPr>
              <a:t>Lavana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 — signature restaurant offering a delectable selection of Awadhi specialties </a:t>
            </a:r>
          </a:p>
          <a:p>
            <a:pPr indent="-285750" algn="just">
              <a:buFont typeface="Wingdings" pitchFamily="2" charset="2"/>
              <a:buChar char="§"/>
            </a:pPr>
            <a:endParaRPr lang="en-IN" sz="1400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IN" sz="1400" b="1" dirty="0">
                <a:latin typeface="Arial" pitchFamily="34" charset="0"/>
                <a:cs typeface="Arial" pitchFamily="34" charset="0"/>
              </a:rPr>
              <a:t>The Lounge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— the ideal venue for a quick breakfast, a casual business meeting cum lunch or early evening snacks and drinks </a:t>
            </a:r>
          </a:p>
          <a:p>
            <a:pPr indent="-285750" algn="just">
              <a:buFont typeface="Wingdings" pitchFamily="2" charset="2"/>
              <a:buChar char="§"/>
            </a:pPr>
            <a:endParaRPr lang="en-IN" sz="1400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IN" sz="1400" b="1" dirty="0">
                <a:latin typeface="Arial" pitchFamily="34" charset="0"/>
                <a:cs typeface="Arial" pitchFamily="34" charset="0"/>
              </a:rPr>
              <a:t>Kitchen District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— interactive kitchens serving Asian, Indian and Western cuisines as well as homemade desserts and ice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creams.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Awarded “Best South Indian Fine Dining Restaurant” at Times Food guide Awards 2016 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IN" sz="1400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IN" sz="1400" b="1" dirty="0">
                <a:latin typeface="Arial" pitchFamily="34" charset="0"/>
                <a:cs typeface="Arial" pitchFamily="34" charset="0"/>
              </a:rPr>
              <a:t>The Long Bar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— a stylish and intimate bar featuring an eclectic selection of premium sprits, a range of new and old world wines and innovative cocktails created by engaging and skilful bartenders </a:t>
            </a:r>
          </a:p>
          <a:p>
            <a:r>
              <a:rPr lang="en-IN" sz="1600" dirty="0">
                <a:latin typeface="Arial" pitchFamily="34" charset="0"/>
                <a:cs typeface="Arial" pitchFamily="34" charset="0"/>
              </a:rPr>
              <a:t>	</a:t>
            </a:r>
          </a:p>
          <a:p>
            <a:r>
              <a:rPr lang="en-IN" sz="1400" dirty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endParaRPr lang="en-IN" sz="1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39552" y="5325480"/>
            <a:ext cx="8050824" cy="1378800"/>
            <a:chOff x="0" y="5363582"/>
            <a:chExt cx="8050824" cy="13788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2588"/>
            <a:stretch/>
          </p:blipFill>
          <p:spPr>
            <a:xfrm>
              <a:off x="0" y="5364828"/>
              <a:ext cx="2010727" cy="137755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37"/>
            <a:stretch/>
          </p:blipFill>
          <p:spPr>
            <a:xfrm>
              <a:off x="2062595" y="5363582"/>
              <a:ext cx="1937158" cy="13788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515" b="6641"/>
            <a:stretch/>
          </p:blipFill>
          <p:spPr>
            <a:xfrm>
              <a:off x="4052439" y="5364827"/>
              <a:ext cx="1921536" cy="137755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508"/>
            <a:stretch/>
          </p:blipFill>
          <p:spPr>
            <a:xfrm>
              <a:off x="6030823" y="5363582"/>
              <a:ext cx="2020001" cy="137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8518528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R_11.8_PowerPoints_cover2_Aubergine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707904" y="2780928"/>
            <a:ext cx="56630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MEETING &amp;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EVENT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FACILITIES</a:t>
            </a:r>
          </a:p>
        </p:txBody>
      </p:sp>
    </p:spTree>
    <p:extLst>
      <p:ext uri="{BB962C8B-B14F-4D97-AF65-F5344CB8AC3E}">
        <p14:creationId xmlns:p14="http://schemas.microsoft.com/office/powerpoint/2010/main" val="1406976970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50" y="758240"/>
            <a:ext cx="8174693" cy="46142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9756" y="5507534"/>
            <a:ext cx="8174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>
                <a:latin typeface="Arial" pitchFamily="34" charset="0"/>
                <a:cs typeface="Arial" pitchFamily="34" charset="0"/>
              </a:rPr>
              <a:t>Regency Ballroom -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Spread over 20,710 sq. ft. of area, with a majestic ceiling height of 28 ft.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45418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87624" y="332656"/>
            <a:ext cx="712879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b="1" dirty="0">
                <a:latin typeface="Arial" pitchFamily="34" charset="0"/>
                <a:cs typeface="Arial" pitchFamily="34" charset="0"/>
              </a:rPr>
              <a:t>Conferences &amp; Banquets</a:t>
            </a:r>
          </a:p>
          <a:p>
            <a:endParaRPr lang="en-IN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IN" sz="1400" b="1" dirty="0" smtClean="0">
                <a:latin typeface="Arial" pitchFamily="34" charset="0"/>
                <a:cs typeface="Arial" pitchFamily="34" charset="0"/>
              </a:rPr>
              <a:t>Largest 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convention space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with more than 3,700 sqm (40,000 sq ft) of meeting event space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IN" sz="1400" dirty="0">
                <a:latin typeface="Arial" pitchFamily="34" charset="0"/>
                <a:cs typeface="Arial" pitchFamily="34" charset="0"/>
              </a:rPr>
              <a:t>The magnificent pillar-less 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Regency Ballroom has an area of 20,710 sq. ft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. and a majestic ceiling height of 28 ft. Built to accommodate up to 3,000 guests, the ballroom features the latest technology, surround sound system and conferencing facilities to provide an unparalleled audio-visual experience. </a:t>
            </a:r>
            <a:endParaRPr lang="en-IN" sz="14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IN" sz="1400" dirty="0" smtClean="0">
                <a:latin typeface="Arial" pitchFamily="34" charset="0"/>
                <a:cs typeface="Arial" pitchFamily="34" charset="0"/>
              </a:rPr>
              <a:t>A total of </a:t>
            </a:r>
            <a:r>
              <a:rPr lang="en-IN" sz="1400" b="1" dirty="0" smtClean="0">
                <a:latin typeface="Arial" pitchFamily="34" charset="0"/>
                <a:cs typeface="Arial" pitchFamily="34" charset="0"/>
              </a:rPr>
              <a:t>15 meeting venues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which can accommodate anywhere between 4 - 400people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IN" sz="1400" b="1" dirty="0" smtClean="0">
                <a:latin typeface="Arial" pitchFamily="34" charset="0"/>
                <a:cs typeface="Arial" pitchFamily="34" charset="0"/>
              </a:rPr>
              <a:t>14,800 </a:t>
            </a:r>
            <a:r>
              <a:rPr lang="en-IN" sz="1400" b="1" dirty="0" err="1">
                <a:latin typeface="Arial" pitchFamily="34" charset="0"/>
                <a:cs typeface="Arial" pitchFamily="34" charset="0"/>
              </a:rPr>
              <a:t>sq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IN" sz="1400" b="1" dirty="0" err="1">
                <a:latin typeface="Arial" pitchFamily="34" charset="0"/>
                <a:cs typeface="Arial" pitchFamily="34" charset="0"/>
              </a:rPr>
              <a:t>ft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 of versatile pre-function areas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IN" sz="1400" dirty="0" smtClean="0">
                <a:latin typeface="Arial" pitchFamily="34" charset="0"/>
                <a:cs typeface="Arial" pitchFamily="34" charset="0"/>
              </a:rPr>
              <a:t>Exclusive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cargo access and two dedicated separate entrances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IN" sz="1400" dirty="0" smtClean="0">
                <a:latin typeface="Arial" pitchFamily="34" charset="0"/>
                <a:cs typeface="Arial" pitchFamily="34" charset="0"/>
              </a:rPr>
              <a:t>To facilitate your event, meeting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aids and technical assistance are available, which include an impressive inventory of state-of-the-art equipment for high-speed Internet access and video conferencing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IN" sz="1400" dirty="0">
                <a:latin typeface="Arial" pitchFamily="34" charset="0"/>
                <a:cs typeface="Arial" pitchFamily="34" charset="0"/>
              </a:rPr>
              <a:t>Dedicated Event Planning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Team.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IN" sz="1400" dirty="0" smtClean="0">
                <a:latin typeface="Arial" pitchFamily="34" charset="0"/>
                <a:cs typeface="Arial" pitchFamily="34" charset="0"/>
              </a:rPr>
              <a:t>Innovative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menus with live cooking options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IN" sz="1400" b="1" dirty="0">
                <a:latin typeface="Arial" pitchFamily="34" charset="0"/>
                <a:cs typeface="Arial" pitchFamily="34" charset="0"/>
              </a:rPr>
              <a:t>Outdoor lawn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for Gala dinners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and themed evenings </a:t>
            </a:r>
            <a:endParaRPr lang="en-IN" sz="14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IN" sz="1400" dirty="0" smtClean="0">
                <a:latin typeface="Arial" pitchFamily="34" charset="0"/>
                <a:cs typeface="Arial" pitchFamily="34" charset="0"/>
              </a:rPr>
              <a:t>Ability to provide </a:t>
            </a:r>
            <a:r>
              <a:rPr lang="en-IN" sz="1400" b="1" dirty="0" smtClean="0">
                <a:latin typeface="Arial" pitchFamily="34" charset="0"/>
                <a:cs typeface="Arial" pitchFamily="34" charset="0"/>
              </a:rPr>
              <a:t>Out Door Catering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for exclusive meetings and events</a:t>
            </a:r>
            <a:endParaRPr lang="en-IN" sz="1400" dirty="0">
              <a:latin typeface="Arial" pitchFamily="34" charset="0"/>
              <a:cs typeface="Arial" pitchFamily="34" charset="0"/>
            </a:endParaRPr>
          </a:p>
          <a:p>
            <a:endParaRPr lang="en-IN" sz="1400" dirty="0"/>
          </a:p>
        </p:txBody>
      </p:sp>
      <p:grpSp>
        <p:nvGrpSpPr>
          <p:cNvPr id="6" name="Group 5"/>
          <p:cNvGrpSpPr/>
          <p:nvPr/>
        </p:nvGrpSpPr>
        <p:grpSpPr>
          <a:xfrm>
            <a:off x="683568" y="5360187"/>
            <a:ext cx="7992888" cy="1399402"/>
            <a:chOff x="-36512" y="5360187"/>
            <a:chExt cx="7992888" cy="1399402"/>
          </a:xfrm>
        </p:grpSpPr>
        <p:pic>
          <p:nvPicPr>
            <p:cNvPr id="7" name="Picture 2" descr="Meeting Planni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6" r="1467"/>
            <a:stretch/>
          </p:blipFill>
          <p:spPr bwMode="auto">
            <a:xfrm>
              <a:off x="-36512" y="5373589"/>
              <a:ext cx="2052677" cy="13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Event planni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644"/>
            <a:stretch/>
          </p:blipFill>
          <p:spPr bwMode="auto">
            <a:xfrm>
              <a:off x="6050310" y="5360187"/>
              <a:ext cx="1906066" cy="13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3" r="1844"/>
            <a:stretch/>
          </p:blipFill>
          <p:spPr>
            <a:xfrm>
              <a:off x="4052439" y="5373589"/>
              <a:ext cx="1963065" cy="1386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7" r="6749"/>
            <a:stretch/>
          </p:blipFill>
          <p:spPr>
            <a:xfrm>
              <a:off x="2072933" y="5373216"/>
              <a:ext cx="1937159" cy="13863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9025988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793</TotalTime>
  <Words>803</Words>
  <Application>Microsoft Office PowerPoint</Application>
  <PresentationFormat>On-screen Show (4:3)</PresentationFormat>
  <Paragraphs>98</Paragraphs>
  <Slides>31</Slides>
  <Notes>0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Sood, Simmi (DELRG)</dc:creator>
  <cp:lastModifiedBy>Singh, Raghvendra (DELRG)</cp:lastModifiedBy>
  <cp:revision>132</cp:revision>
  <dcterms:created xsi:type="dcterms:W3CDTF">2015-09-22T07:29:26Z</dcterms:created>
  <dcterms:modified xsi:type="dcterms:W3CDTF">2016-04-07T12:35:52Z</dcterms:modified>
</cp:coreProperties>
</file>